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10287000" cx="18288000"/>
  <p:notesSz cx="6858000" cy="9144000"/>
  <p:embeddedFontLst>
    <p:embeddedFont>
      <p:font typeface="League Spartan"/>
      <p:regular r:id="rId39"/>
      <p:bold r:id="rId40"/>
    </p:embeddedFont>
    <p:embeddedFont>
      <p:font typeface="Arim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5" roundtripDataSignature="AMtx7mi2j8/CYlNqQcvklBfXee1BVfGU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eagueSpartan-bold.fntdata"/><Relationship Id="rId20" Type="http://schemas.openxmlformats.org/officeDocument/2006/relationships/slide" Target="slides/slide15.xml"/><Relationship Id="rId42" Type="http://schemas.openxmlformats.org/officeDocument/2006/relationships/font" Target="fonts/Arimo-bold.fntdata"/><Relationship Id="rId41" Type="http://schemas.openxmlformats.org/officeDocument/2006/relationships/font" Target="fonts/Arimo-regular.fntdata"/><Relationship Id="rId22" Type="http://schemas.openxmlformats.org/officeDocument/2006/relationships/slide" Target="slides/slide17.xml"/><Relationship Id="rId44" Type="http://schemas.openxmlformats.org/officeDocument/2006/relationships/font" Target="fonts/Arimo-boldItalic.fntdata"/><Relationship Id="rId21" Type="http://schemas.openxmlformats.org/officeDocument/2006/relationships/slide" Target="slides/slide16.xml"/><Relationship Id="rId43" Type="http://schemas.openxmlformats.org/officeDocument/2006/relationships/font" Target="fonts/Arimo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LeagueSpartan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33.png"/><Relationship Id="rId6" Type="http://schemas.openxmlformats.org/officeDocument/2006/relationships/image" Target="../media/image16.png"/><Relationship Id="rId7" Type="http://schemas.openxmlformats.org/officeDocument/2006/relationships/image" Target="../media/image36.png"/><Relationship Id="rId8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32.png"/><Relationship Id="rId6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youtube.com/watch?v=HneRNVtahYw" TargetMode="External"/><Relationship Id="rId4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png"/><Relationship Id="rId4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014" y="4142852"/>
            <a:ext cx="7497973" cy="6054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"/>
          <p:cNvGrpSpPr/>
          <p:nvPr/>
        </p:nvGrpSpPr>
        <p:grpSpPr>
          <a:xfrm>
            <a:off x="1692963" y="982618"/>
            <a:ext cx="14902073" cy="1593595"/>
            <a:chOff x="0" y="180975"/>
            <a:chExt cx="19869431" cy="2124793"/>
          </a:xfrm>
        </p:grpSpPr>
        <p:sp>
          <p:nvSpPr>
            <p:cNvPr id="86" name="Google Shape;86;p1"/>
            <p:cNvSpPr txBox="1"/>
            <p:nvPr/>
          </p:nvSpPr>
          <p:spPr>
            <a:xfrm>
              <a:off x="0" y="180975"/>
              <a:ext cx="19869431" cy="1440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Benefits of International Trade</a:t>
              </a:r>
              <a:endParaRPr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1818088"/>
              <a:ext cx="19869431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4818827" y="3215082"/>
            <a:ext cx="8650346" cy="558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4.1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6336" y="5536457"/>
            <a:ext cx="377532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0"/>
          <p:cNvSpPr txBox="1"/>
          <p:nvPr/>
        </p:nvSpPr>
        <p:spPr>
          <a:xfrm>
            <a:off x="903063" y="1986768"/>
            <a:ext cx="16481874" cy="1641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Countries are able to specialize and use economies of scale to decrease their costs of production and sell their products at a lower price. </a:t>
            </a:r>
            <a:endParaRPr/>
          </a:p>
        </p:txBody>
      </p:sp>
      <p:grpSp>
        <p:nvGrpSpPr>
          <p:cNvPr id="176" name="Google Shape;176;p10"/>
          <p:cNvGrpSpPr/>
          <p:nvPr/>
        </p:nvGrpSpPr>
        <p:grpSpPr>
          <a:xfrm>
            <a:off x="1028700" y="352950"/>
            <a:ext cx="16349422" cy="1480087"/>
            <a:chOff x="0" y="171450"/>
            <a:chExt cx="21799229" cy="1973449"/>
          </a:xfrm>
        </p:grpSpPr>
        <p:sp>
          <p:nvSpPr>
            <p:cNvPr id="177" name="Google Shape;177;p10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Lower Prices</a:t>
              </a:r>
              <a:endParaRPr/>
            </a:p>
          </p:txBody>
        </p:sp>
        <p:sp>
          <p:nvSpPr>
            <p:cNvPr id="178" name="Google Shape;178;p10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10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7143" y="4844546"/>
            <a:ext cx="6813714" cy="544245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1"/>
          <p:cNvSpPr txBox="1"/>
          <p:nvPr/>
        </p:nvSpPr>
        <p:spPr>
          <a:xfrm>
            <a:off x="903063" y="1986768"/>
            <a:ext cx="16481874" cy="1641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 trade enables domestic consumers to have a greater choice as they are able to select goods/services domestically and internationally.</a:t>
            </a:r>
            <a:endParaRPr/>
          </a:p>
        </p:txBody>
      </p:sp>
      <p:grpSp>
        <p:nvGrpSpPr>
          <p:cNvPr id="186" name="Google Shape;186;p11"/>
          <p:cNvGrpSpPr/>
          <p:nvPr/>
        </p:nvGrpSpPr>
        <p:grpSpPr>
          <a:xfrm>
            <a:off x="1028700" y="352950"/>
            <a:ext cx="16349422" cy="1480087"/>
            <a:chOff x="0" y="171450"/>
            <a:chExt cx="21799229" cy="1973449"/>
          </a:xfrm>
        </p:grpSpPr>
        <p:sp>
          <p:nvSpPr>
            <p:cNvPr id="187" name="Google Shape;187;p11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Greater Choice</a:t>
              </a:r>
              <a:endParaRPr/>
            </a:p>
          </p:txBody>
        </p:sp>
        <p:sp>
          <p:nvSpPr>
            <p:cNvPr id="188" name="Google Shape;188;p11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11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25022" y="5143500"/>
            <a:ext cx="305991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669" y="5143500"/>
            <a:ext cx="3456432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02907" y="5143500"/>
            <a:ext cx="2482187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2"/>
          <p:cNvSpPr txBox="1"/>
          <p:nvPr/>
        </p:nvSpPr>
        <p:spPr>
          <a:xfrm>
            <a:off x="903063" y="1986768"/>
            <a:ext cx="16481874" cy="1641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country has access to specific natural resources.  Free trade allows for countries to sell their resources for production in other countries.  </a:t>
            </a:r>
            <a:endParaRPr/>
          </a:p>
        </p:txBody>
      </p:sp>
      <p:grpSp>
        <p:nvGrpSpPr>
          <p:cNvPr id="198" name="Google Shape;198;p12"/>
          <p:cNvGrpSpPr/>
          <p:nvPr/>
        </p:nvGrpSpPr>
        <p:grpSpPr>
          <a:xfrm>
            <a:off x="1028700" y="352950"/>
            <a:ext cx="16349422" cy="1480087"/>
            <a:chOff x="0" y="171450"/>
            <a:chExt cx="21799229" cy="1973449"/>
          </a:xfrm>
        </p:grpSpPr>
        <p:sp>
          <p:nvSpPr>
            <p:cNvPr id="199" name="Google Shape;199;p12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Acquisition of Resources</a:t>
              </a:r>
              <a:endParaRPr/>
            </a:p>
          </p:txBody>
        </p:sp>
        <p:sp>
          <p:nvSpPr>
            <p:cNvPr id="200" name="Google Shape;200;p12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12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2358" y="4807973"/>
            <a:ext cx="4843285" cy="484328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3"/>
          <p:cNvSpPr txBox="1"/>
          <p:nvPr/>
        </p:nvSpPr>
        <p:spPr>
          <a:xfrm>
            <a:off x="903063" y="1986768"/>
            <a:ext cx="16481874" cy="1641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Foreign Exchange earnings refer to financial gains made by currencies exchanging on the global market.  </a:t>
            </a:r>
            <a:endParaRPr/>
          </a:p>
        </p:txBody>
      </p:sp>
      <p:grpSp>
        <p:nvGrpSpPr>
          <p:cNvPr id="208" name="Google Shape;208;p13"/>
          <p:cNvGrpSpPr/>
          <p:nvPr/>
        </p:nvGrpSpPr>
        <p:grpSpPr>
          <a:xfrm>
            <a:off x="1028700" y="352950"/>
            <a:ext cx="16349422" cy="1480087"/>
            <a:chOff x="0" y="171450"/>
            <a:chExt cx="21799229" cy="1973449"/>
          </a:xfrm>
        </p:grpSpPr>
        <p:sp>
          <p:nvSpPr>
            <p:cNvPr id="209" name="Google Shape;209;p13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Foreign Exchange Earnings</a:t>
              </a:r>
              <a:endParaRPr/>
            </a:p>
          </p:txBody>
        </p:sp>
        <p:sp>
          <p:nvSpPr>
            <p:cNvPr id="210" name="Google Shape;210;p13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13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5293629"/>
            <a:ext cx="4114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4"/>
          <p:cNvSpPr txBox="1"/>
          <p:nvPr/>
        </p:nvSpPr>
        <p:spPr>
          <a:xfrm>
            <a:off x="903063" y="1986768"/>
            <a:ext cx="16481874" cy="2489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Individual firms would have access to a global market instead. of being limited to their domestic market. Free trade allows companies to become multi-national and gain more consumers. </a:t>
            </a:r>
            <a:endParaRPr/>
          </a:p>
        </p:txBody>
      </p:sp>
      <p:grpSp>
        <p:nvGrpSpPr>
          <p:cNvPr id="218" name="Google Shape;218;p14"/>
          <p:cNvGrpSpPr/>
          <p:nvPr/>
        </p:nvGrpSpPr>
        <p:grpSpPr>
          <a:xfrm>
            <a:off x="1028700" y="352950"/>
            <a:ext cx="16349422" cy="1480087"/>
            <a:chOff x="0" y="171450"/>
            <a:chExt cx="21799229" cy="1973449"/>
          </a:xfrm>
        </p:grpSpPr>
        <p:sp>
          <p:nvSpPr>
            <p:cNvPr id="219" name="Google Shape;219;p14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Access To Larger Markets</a:t>
              </a:r>
              <a:endParaRPr/>
            </a:p>
          </p:txBody>
        </p:sp>
        <p:sp>
          <p:nvSpPr>
            <p:cNvPr id="220" name="Google Shape;220;p14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14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6075" y="5337780"/>
            <a:ext cx="517584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5"/>
          <p:cNvSpPr txBox="1"/>
          <p:nvPr/>
        </p:nvSpPr>
        <p:spPr>
          <a:xfrm>
            <a:off x="903063" y="1986768"/>
            <a:ext cx="16481874" cy="1641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Larger markets allow firms to gain larger revenue. Firms have the option to invest that revenue into increasing efficiency and lowering costs. </a:t>
            </a:r>
            <a:endParaRPr/>
          </a:p>
        </p:txBody>
      </p:sp>
      <p:grpSp>
        <p:nvGrpSpPr>
          <p:cNvPr id="228" name="Google Shape;228;p15"/>
          <p:cNvGrpSpPr/>
          <p:nvPr/>
        </p:nvGrpSpPr>
        <p:grpSpPr>
          <a:xfrm>
            <a:off x="1028700" y="352950"/>
            <a:ext cx="16349422" cy="1480087"/>
            <a:chOff x="0" y="171450"/>
            <a:chExt cx="21799229" cy="1973449"/>
          </a:xfrm>
        </p:grpSpPr>
        <p:sp>
          <p:nvSpPr>
            <p:cNvPr id="229" name="Google Shape;229;p15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Economies of Scale</a:t>
              </a:r>
              <a:endParaRPr/>
            </a:p>
          </p:txBody>
        </p:sp>
        <p:sp>
          <p:nvSpPr>
            <p:cNvPr id="230" name="Google Shape;230;p15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15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6790" y="6612255"/>
            <a:ext cx="3513241" cy="349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6"/>
          <p:cNvSpPr txBox="1"/>
          <p:nvPr/>
        </p:nvSpPr>
        <p:spPr>
          <a:xfrm>
            <a:off x="777426" y="3501771"/>
            <a:ext cx="16481874" cy="2489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 trade allows countries to allocate their resources as efficiently as possible and gives firms access to raw materials that ensure their production costs are as low as possible. </a:t>
            </a:r>
            <a:endParaRPr/>
          </a:p>
        </p:txBody>
      </p:sp>
      <p:grpSp>
        <p:nvGrpSpPr>
          <p:cNvPr id="238" name="Google Shape;238;p16"/>
          <p:cNvGrpSpPr/>
          <p:nvPr/>
        </p:nvGrpSpPr>
        <p:grpSpPr>
          <a:xfrm>
            <a:off x="1028700" y="670122"/>
            <a:ext cx="16349422" cy="2346862"/>
            <a:chOff x="0" y="171450"/>
            <a:chExt cx="21799229" cy="3129149"/>
          </a:xfrm>
        </p:grpSpPr>
        <p:sp>
          <p:nvSpPr>
            <p:cNvPr id="239" name="Google Shape;239;p16"/>
            <p:cNvSpPr txBox="1"/>
            <p:nvPr/>
          </p:nvSpPr>
          <p:spPr>
            <a:xfrm>
              <a:off x="0" y="171450"/>
              <a:ext cx="21799229" cy="2444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Efficient Resource Allocation and Production</a:t>
              </a:r>
              <a:endParaRPr/>
            </a:p>
          </p:txBody>
        </p:sp>
        <p:sp>
          <p:nvSpPr>
            <p:cNvPr id="240" name="Google Shape;240;p16"/>
            <p:cNvSpPr txBox="1"/>
            <p:nvPr/>
          </p:nvSpPr>
          <p:spPr>
            <a:xfrm>
              <a:off x="0" y="28129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16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7971" y="5143500"/>
            <a:ext cx="4772058" cy="49644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17"/>
          <p:cNvGrpSpPr/>
          <p:nvPr/>
        </p:nvGrpSpPr>
        <p:grpSpPr>
          <a:xfrm>
            <a:off x="1692963" y="2587880"/>
            <a:ext cx="14902073" cy="2555620"/>
            <a:chOff x="0" y="180975"/>
            <a:chExt cx="19869431" cy="3407493"/>
          </a:xfrm>
        </p:grpSpPr>
        <p:sp>
          <p:nvSpPr>
            <p:cNvPr id="248" name="Google Shape;248;p17"/>
            <p:cNvSpPr txBox="1"/>
            <p:nvPr/>
          </p:nvSpPr>
          <p:spPr>
            <a:xfrm>
              <a:off x="0" y="180975"/>
              <a:ext cx="19869431" cy="2723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Comparative and Absolute Advantage</a:t>
              </a:r>
              <a:endParaRPr/>
            </a:p>
          </p:txBody>
        </p:sp>
        <p:sp>
          <p:nvSpPr>
            <p:cNvPr id="249" name="Google Shape;249;p17"/>
            <p:cNvSpPr txBox="1"/>
            <p:nvPr/>
          </p:nvSpPr>
          <p:spPr>
            <a:xfrm>
              <a:off x="0" y="3100788"/>
              <a:ext cx="19869431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17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4600" y="7460396"/>
            <a:ext cx="3157622" cy="227348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8"/>
          <p:cNvSpPr txBox="1"/>
          <p:nvPr/>
        </p:nvSpPr>
        <p:spPr>
          <a:xfrm>
            <a:off x="962474" y="2031266"/>
            <a:ext cx="16481874" cy="156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Absolute Advantage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a country can produce more with equivalent resources.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(They are absolutely better at producing it).</a:t>
            </a:r>
            <a:endParaRPr/>
          </a:p>
        </p:txBody>
      </p:sp>
      <p:grpSp>
        <p:nvGrpSpPr>
          <p:cNvPr id="257" name="Google Shape;257;p18"/>
          <p:cNvGrpSpPr/>
          <p:nvPr/>
        </p:nvGrpSpPr>
        <p:grpSpPr>
          <a:xfrm>
            <a:off x="1028700" y="352950"/>
            <a:ext cx="16349422" cy="1480087"/>
            <a:chOff x="0" y="171450"/>
            <a:chExt cx="21799229" cy="1973449"/>
          </a:xfrm>
        </p:grpSpPr>
        <p:sp>
          <p:nvSpPr>
            <p:cNvPr id="258" name="Google Shape;258;p18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Definitions</a:t>
              </a:r>
              <a:endParaRPr/>
            </a:p>
          </p:txBody>
        </p:sp>
        <p:sp>
          <p:nvSpPr>
            <p:cNvPr id="259" name="Google Shape;259;p18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18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261" name="Google Shape;261;p18"/>
          <p:cNvSpPr txBox="1"/>
          <p:nvPr/>
        </p:nvSpPr>
        <p:spPr>
          <a:xfrm>
            <a:off x="903063" y="4068128"/>
            <a:ext cx="16481874" cy="208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Comparative Advantage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a country can produce a good at a lower opportunity cost compared to another country.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(Comparative advantage helps countries determine what they should trade)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01686" y="4364782"/>
            <a:ext cx="4183251" cy="210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030" y="3098910"/>
            <a:ext cx="4043169" cy="362874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9"/>
          <p:cNvSpPr txBox="1"/>
          <p:nvPr/>
        </p:nvSpPr>
        <p:spPr>
          <a:xfrm>
            <a:off x="962474" y="1766362"/>
            <a:ext cx="16481874" cy="2598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advantage with a focus on Output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country can produce the highest quantity?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Ex: China can make 60 trampolines while the USA can only make 50.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is more efficient?</a:t>
            </a:r>
            <a:endParaRPr/>
          </a:p>
        </p:txBody>
      </p:sp>
      <p:grpSp>
        <p:nvGrpSpPr>
          <p:cNvPr id="269" name="Google Shape;269;p19"/>
          <p:cNvGrpSpPr/>
          <p:nvPr/>
        </p:nvGrpSpPr>
        <p:grpSpPr>
          <a:xfrm>
            <a:off x="1028700" y="352950"/>
            <a:ext cx="16349422" cy="1480087"/>
            <a:chOff x="0" y="171450"/>
            <a:chExt cx="21799229" cy="1973449"/>
          </a:xfrm>
        </p:grpSpPr>
        <p:sp>
          <p:nvSpPr>
            <p:cNvPr id="270" name="Google Shape;270;p19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Two Types Scenarios</a:t>
              </a:r>
              <a:endParaRPr/>
            </a:p>
          </p:txBody>
        </p:sp>
        <p:sp>
          <p:nvSpPr>
            <p:cNvPr id="271" name="Google Shape;271;p19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19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273" name="Google Shape;273;p19"/>
          <p:cNvSpPr txBox="1"/>
          <p:nvPr/>
        </p:nvSpPr>
        <p:spPr>
          <a:xfrm>
            <a:off x="903063" y="6659880"/>
            <a:ext cx="16481874" cy="2598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advantage with a focus on Input.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country can make a quantity of a good with the lowest amount of resources.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Ex: Joe takes 2 hours to mow the lawn while it takes Carl 4 hours.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is more efficient?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969289" y="3023857"/>
            <a:ext cx="16349422" cy="370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5276" y="795804"/>
            <a:ext cx="5758626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2"/>
          <p:cNvGrpSpPr/>
          <p:nvPr/>
        </p:nvGrpSpPr>
        <p:grpSpPr>
          <a:xfrm>
            <a:off x="909878" y="6111415"/>
            <a:ext cx="16349422" cy="1678524"/>
            <a:chOff x="0" y="114300"/>
            <a:chExt cx="21799229" cy="2238032"/>
          </a:xfrm>
        </p:grpSpPr>
        <p:sp>
          <p:nvSpPr>
            <p:cNvPr id="98" name="Google Shape;98;p2"/>
            <p:cNvSpPr txBox="1"/>
            <p:nvPr/>
          </p:nvSpPr>
          <p:spPr>
            <a:xfrm>
              <a:off x="0" y="114300"/>
              <a:ext cx="21799229" cy="1553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5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Do you think countries benefit from trade? Why or why not?</a:t>
              </a:r>
              <a:endParaRPr/>
            </a:p>
          </p:txBody>
        </p:sp>
        <p:sp>
          <p:nvSpPr>
            <p:cNvPr id="99" name="Google Shape;99;p2"/>
            <p:cNvSpPr txBox="1"/>
            <p:nvPr/>
          </p:nvSpPr>
          <p:spPr>
            <a:xfrm>
              <a:off x="0" y="1864652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5806956"/>
            <a:ext cx="4114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0"/>
          <p:cNvSpPr txBox="1"/>
          <p:nvPr/>
        </p:nvSpPr>
        <p:spPr>
          <a:xfrm>
            <a:off x="962474" y="2031266"/>
            <a:ext cx="16481874" cy="208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Factor/Resource Endowment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countries have access to resources that makes production easier.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20"/>
          <p:cNvGrpSpPr/>
          <p:nvPr/>
        </p:nvGrpSpPr>
        <p:grpSpPr>
          <a:xfrm>
            <a:off x="1028700" y="352950"/>
            <a:ext cx="16349422" cy="1480087"/>
            <a:chOff x="0" y="171450"/>
            <a:chExt cx="21799229" cy="1973449"/>
          </a:xfrm>
        </p:grpSpPr>
        <p:sp>
          <p:nvSpPr>
            <p:cNvPr id="281" name="Google Shape;281;p20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Sources of Comparative Advantage</a:t>
              </a:r>
              <a:endParaRPr/>
            </a:p>
          </p:txBody>
        </p:sp>
        <p:sp>
          <p:nvSpPr>
            <p:cNvPr id="282" name="Google Shape;282;p20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20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284" name="Google Shape;284;p20"/>
          <p:cNvSpPr txBox="1"/>
          <p:nvPr/>
        </p:nvSpPr>
        <p:spPr>
          <a:xfrm>
            <a:off x="1028700" y="3722886"/>
            <a:ext cx="16481874" cy="208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Levels of Technology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countries have access to technologies that make them more efficient in the production of certain goods.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5566915"/>
            <a:ext cx="4114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1"/>
          <p:cNvSpPr txBox="1"/>
          <p:nvPr/>
        </p:nvSpPr>
        <p:spPr>
          <a:xfrm>
            <a:off x="962474" y="1766362"/>
            <a:ext cx="16481874" cy="1055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order to determine the comparative advantage, you must calculate the opportunity cost for producing one of each good. </a:t>
            </a:r>
            <a:endParaRPr/>
          </a:p>
        </p:txBody>
      </p:sp>
      <p:grpSp>
        <p:nvGrpSpPr>
          <p:cNvPr id="291" name="Google Shape;291;p21"/>
          <p:cNvGrpSpPr/>
          <p:nvPr/>
        </p:nvGrpSpPr>
        <p:grpSpPr>
          <a:xfrm>
            <a:off x="1028700" y="352950"/>
            <a:ext cx="16349422" cy="1480087"/>
            <a:chOff x="0" y="171450"/>
            <a:chExt cx="21799229" cy="1973449"/>
          </a:xfrm>
        </p:grpSpPr>
        <p:sp>
          <p:nvSpPr>
            <p:cNvPr id="292" name="Google Shape;292;p21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Calculating Comparative Advantage</a:t>
              </a:r>
              <a:endParaRPr/>
            </a:p>
          </p:txBody>
        </p:sp>
        <p:sp>
          <p:nvSpPr>
            <p:cNvPr id="293" name="Google Shape;293;p21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21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295" name="Google Shape;295;p21"/>
          <p:cNvSpPr txBox="1"/>
          <p:nvPr/>
        </p:nvSpPr>
        <p:spPr>
          <a:xfrm>
            <a:off x="1028700" y="3546283"/>
            <a:ext cx="16481874" cy="1055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utput: </a:t>
            </a:r>
            <a:r>
              <a:rPr b="0" i="0" lang="en-US" sz="315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 (#) goes </a:t>
            </a:r>
            <a:r>
              <a:rPr b="0" i="0" lang="en-US" sz="315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 (OOO)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3150" u="none" cap="none" strike="noStrike">
                <a:solidFill>
                  <a:srgbClr val="211C1D"/>
                </a:solidFill>
                <a:latin typeface="Arial"/>
                <a:ea typeface="Arial"/>
                <a:cs typeface="Arial"/>
                <a:sym typeface="Arial"/>
              </a:rPr>
              <a:t>nput</a:t>
            </a: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31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15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 (#) goes </a:t>
            </a:r>
            <a:r>
              <a:rPr b="0" i="0" lang="en-US" sz="315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nder (IOU)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8251" y="2322808"/>
            <a:ext cx="8889749" cy="7874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431" y="4349620"/>
            <a:ext cx="9516493" cy="270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11258" y="7504999"/>
            <a:ext cx="2524666" cy="278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6372" y="2130771"/>
            <a:ext cx="2359814" cy="235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12470" y="7576685"/>
            <a:ext cx="1565207" cy="271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36187" y="585412"/>
            <a:ext cx="1946295" cy="2495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Google Shape;306;p22"/>
          <p:cNvGrpSpPr/>
          <p:nvPr/>
        </p:nvGrpSpPr>
        <p:grpSpPr>
          <a:xfrm>
            <a:off x="1028700" y="352950"/>
            <a:ext cx="16349422" cy="1480087"/>
            <a:chOff x="0" y="171450"/>
            <a:chExt cx="21799229" cy="1973449"/>
          </a:xfrm>
        </p:grpSpPr>
        <p:sp>
          <p:nvSpPr>
            <p:cNvPr id="307" name="Google Shape;307;p22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Example</a:t>
              </a:r>
              <a:endParaRPr/>
            </a:p>
          </p:txBody>
        </p:sp>
        <p:sp>
          <p:nvSpPr>
            <p:cNvPr id="308" name="Google Shape;308;p22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22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5341" y="5993306"/>
            <a:ext cx="11466044" cy="32649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23"/>
          <p:cNvGrpSpPr/>
          <p:nvPr/>
        </p:nvGrpSpPr>
        <p:grpSpPr>
          <a:xfrm>
            <a:off x="1028700" y="352950"/>
            <a:ext cx="16349422" cy="1480087"/>
            <a:chOff x="0" y="171450"/>
            <a:chExt cx="21799229" cy="1973449"/>
          </a:xfrm>
        </p:grpSpPr>
        <p:sp>
          <p:nvSpPr>
            <p:cNvPr id="316" name="Google Shape;316;p23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Practice</a:t>
              </a:r>
              <a:endParaRPr/>
            </a:p>
          </p:txBody>
        </p:sp>
        <p:sp>
          <p:nvSpPr>
            <p:cNvPr id="317" name="Google Shape;317;p23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23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319" name="Google Shape;319;p23"/>
          <p:cNvSpPr txBox="1"/>
          <p:nvPr/>
        </p:nvSpPr>
        <p:spPr>
          <a:xfrm>
            <a:off x="873358" y="1478934"/>
            <a:ext cx="16481874" cy="1662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Absolute Advantage</a:t>
            </a:r>
            <a:endParaRPr/>
          </a:p>
          <a:p>
            <a:pPr indent="0" lvl="0" marL="0" marR="0" rtl="0" algn="ctr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has an absolute advantage in producing phones? </a:t>
            </a:r>
            <a:endParaRPr/>
          </a:p>
          <a:p>
            <a:pPr indent="0" lvl="0" marL="0" marR="0" rtl="0" algn="ctr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has an absolute advantage in producing oil? </a:t>
            </a:r>
            <a:endParaRPr/>
          </a:p>
        </p:txBody>
      </p:sp>
      <p:sp>
        <p:nvSpPr>
          <p:cNvPr id="320" name="Google Shape;320;p23"/>
          <p:cNvSpPr txBox="1"/>
          <p:nvPr/>
        </p:nvSpPr>
        <p:spPr>
          <a:xfrm>
            <a:off x="777426" y="3480816"/>
            <a:ext cx="16481874" cy="1662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Comparative Advantage</a:t>
            </a:r>
            <a:endParaRPr/>
          </a:p>
          <a:p>
            <a:pPr indent="0" lvl="0" marL="0" marR="0" rtl="0" algn="ctr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has an absolute advantage in producing phones? </a:t>
            </a:r>
            <a:endParaRPr/>
          </a:p>
          <a:p>
            <a:pPr indent="0" lvl="0" marL="0" marR="0" rtl="0" algn="ctr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has an absolute advantage in producing oil?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2119" y="6543614"/>
            <a:ext cx="10852489" cy="2979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24"/>
          <p:cNvGrpSpPr/>
          <p:nvPr/>
        </p:nvGrpSpPr>
        <p:grpSpPr>
          <a:xfrm>
            <a:off x="1028700" y="352950"/>
            <a:ext cx="16349422" cy="1480087"/>
            <a:chOff x="0" y="171450"/>
            <a:chExt cx="21799229" cy="1973449"/>
          </a:xfrm>
        </p:grpSpPr>
        <p:sp>
          <p:nvSpPr>
            <p:cNvPr id="327" name="Google Shape;327;p24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Example</a:t>
              </a:r>
              <a:endParaRPr/>
            </a:p>
          </p:txBody>
        </p:sp>
        <p:sp>
          <p:nvSpPr>
            <p:cNvPr id="328" name="Google Shape;328;p24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24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330" name="Google Shape;330;p24"/>
          <p:cNvSpPr txBox="1"/>
          <p:nvPr/>
        </p:nvSpPr>
        <p:spPr>
          <a:xfrm>
            <a:off x="873358" y="1478934"/>
            <a:ext cx="16481874" cy="1662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Absolute Advantage</a:t>
            </a:r>
            <a:endParaRPr/>
          </a:p>
          <a:p>
            <a:pPr indent="0" lvl="0" marL="0" marR="0" rtl="0" algn="ctr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has an absolute advantage in producing phones? South Korea</a:t>
            </a:r>
            <a:endParaRPr/>
          </a:p>
          <a:p>
            <a:pPr indent="0" lvl="0" marL="0" marR="0" rtl="0" algn="ctr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has an absolute advantage in producing oil? Iraq</a:t>
            </a:r>
            <a:endParaRPr/>
          </a:p>
        </p:txBody>
      </p:sp>
      <p:sp>
        <p:nvSpPr>
          <p:cNvPr id="331" name="Google Shape;331;p24"/>
          <p:cNvSpPr txBox="1"/>
          <p:nvPr/>
        </p:nvSpPr>
        <p:spPr>
          <a:xfrm>
            <a:off x="465780" y="3480816"/>
            <a:ext cx="17475262" cy="2767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Comparative Advantage</a:t>
            </a:r>
            <a:endParaRPr/>
          </a:p>
          <a:p>
            <a:pPr indent="0" lvl="0" marL="0" marR="0" rtl="0" algn="ctr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has an absolute advantage in producing phones? South Korea</a:t>
            </a:r>
            <a:endParaRPr/>
          </a:p>
          <a:p>
            <a:pPr indent="0" lvl="0" marL="0" marR="0" rtl="0" algn="ctr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has an absolute advantage in producing oil? Iraq</a:t>
            </a:r>
            <a:endParaRPr/>
          </a:p>
          <a:p>
            <a:pPr indent="0" lvl="0" marL="0" marR="0" rtl="0" algn="ctr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South Korea should export and specialize in phones while Iraq should export and specialize in Oil.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9029" y="1319919"/>
            <a:ext cx="9789942" cy="89670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7" name="Google Shape;337;p25"/>
          <p:cNvGrpSpPr/>
          <p:nvPr/>
        </p:nvGrpSpPr>
        <p:grpSpPr>
          <a:xfrm>
            <a:off x="1028700" y="352950"/>
            <a:ext cx="16349422" cy="1480087"/>
            <a:chOff x="0" y="171450"/>
            <a:chExt cx="21799229" cy="1973449"/>
          </a:xfrm>
        </p:grpSpPr>
        <p:sp>
          <p:nvSpPr>
            <p:cNvPr id="338" name="Google Shape;338;p25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Before Trade &amp; After Trade PPC</a:t>
              </a:r>
              <a:endParaRPr/>
            </a:p>
          </p:txBody>
        </p:sp>
        <p:sp>
          <p:nvSpPr>
            <p:cNvPr id="339" name="Google Shape;339;p25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25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90724" y="7290087"/>
            <a:ext cx="4058522" cy="290737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6"/>
          <p:cNvSpPr txBox="1"/>
          <p:nvPr/>
        </p:nvSpPr>
        <p:spPr>
          <a:xfrm>
            <a:off x="1028700" y="640080"/>
            <a:ext cx="16349422" cy="729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Opportunity Cost Calculation Cheat </a:t>
            </a:r>
            <a:endParaRPr/>
          </a:p>
        </p:txBody>
      </p:sp>
      <p:sp>
        <p:nvSpPr>
          <p:cNvPr id="347" name="Google Shape;347;p26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348" name="Google Shape;348;p26"/>
          <p:cNvSpPr txBox="1"/>
          <p:nvPr/>
        </p:nvSpPr>
        <p:spPr>
          <a:xfrm>
            <a:off x="896248" y="1837893"/>
            <a:ext cx="16481874" cy="11102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sng" cap="none" strike="noStrike">
                <a:solidFill>
                  <a:srgbClr val="E63946"/>
                </a:solidFill>
                <a:latin typeface="Arial"/>
                <a:ea typeface="Arial"/>
                <a:cs typeface="Arial"/>
                <a:sym typeface="Arial"/>
              </a:rPr>
              <a:t>NOTE: This cheat is only to assist you with quick calculations or to check your work. It should never be used in an answer</a:t>
            </a:r>
            <a:endParaRPr/>
          </a:p>
        </p:txBody>
      </p:sp>
      <p:sp>
        <p:nvSpPr>
          <p:cNvPr id="349" name="Google Shape;349;p26"/>
          <p:cNvSpPr txBox="1"/>
          <p:nvPr/>
        </p:nvSpPr>
        <p:spPr>
          <a:xfrm>
            <a:off x="962474" y="3110052"/>
            <a:ext cx="16481874" cy="2215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 multiply numbers in the box to quickly determine competitive advantage. </a:t>
            </a:r>
            <a:endParaRPr/>
          </a:p>
          <a:p>
            <a:pPr indent="0" lvl="0" marL="0" marR="0" rtl="0" algn="ctr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problem: take the number that gives you the most production (highest)</a:t>
            </a:r>
            <a:endParaRPr/>
          </a:p>
          <a:p>
            <a:pPr indent="0" lvl="0" marL="0" marR="0" rtl="0" algn="ctr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problem: take the number that requires the fewest amount of resources (lowest) </a:t>
            </a:r>
            <a:endParaRPr/>
          </a:p>
        </p:txBody>
      </p:sp>
      <p:grpSp>
        <p:nvGrpSpPr>
          <p:cNvPr id="350" name="Google Shape;350;p26"/>
          <p:cNvGrpSpPr/>
          <p:nvPr/>
        </p:nvGrpSpPr>
        <p:grpSpPr>
          <a:xfrm>
            <a:off x="733053" y="5925261"/>
            <a:ext cx="13013483" cy="3107078"/>
            <a:chOff x="0" y="0"/>
            <a:chExt cx="17351311" cy="4142770"/>
          </a:xfrm>
        </p:grpSpPr>
        <p:pic>
          <p:nvPicPr>
            <p:cNvPr id="351" name="Google Shape;351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4548626" cy="414277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2" name="Google Shape;352;p26"/>
            <p:cNvCxnSpPr/>
            <p:nvPr/>
          </p:nvCxnSpPr>
          <p:spPr>
            <a:xfrm rot="-1665143">
              <a:off x="8194869" y="2735216"/>
              <a:ext cx="2865754" cy="0"/>
            </a:xfrm>
            <a:prstGeom prst="straightConnector1">
              <a:avLst/>
            </a:prstGeom>
            <a:noFill/>
            <a:ln cap="flat" cmpd="sng" w="589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3" name="Google Shape;353;p26"/>
            <p:cNvCxnSpPr/>
            <p:nvPr/>
          </p:nvCxnSpPr>
          <p:spPr>
            <a:xfrm rot="1517876">
              <a:off x="8210007" y="2705733"/>
              <a:ext cx="2835478" cy="0"/>
            </a:xfrm>
            <a:prstGeom prst="straightConnector1">
              <a:avLst/>
            </a:prstGeom>
            <a:noFill/>
            <a:ln cap="flat" cmpd="sng" w="589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354" name="Google Shape;354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548626" y="1825794"/>
              <a:ext cx="950834" cy="5538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548626" y="3090757"/>
              <a:ext cx="950834" cy="5538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284750" y="1667538"/>
              <a:ext cx="1979127" cy="969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922115" y="2868531"/>
              <a:ext cx="1979127" cy="9697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" name="Google Shape;358;p26"/>
            <p:cNvSpPr txBox="1"/>
            <p:nvPr/>
          </p:nvSpPr>
          <p:spPr>
            <a:xfrm>
              <a:off x="16081072" y="1730510"/>
              <a:ext cx="1270239" cy="649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5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32</a:t>
              </a:r>
              <a:endParaRPr/>
            </a:p>
          </p:txBody>
        </p:sp>
        <p:sp>
          <p:nvSpPr>
            <p:cNvPr id="359" name="Google Shape;359;p26"/>
            <p:cNvSpPr txBox="1"/>
            <p:nvPr/>
          </p:nvSpPr>
          <p:spPr>
            <a:xfrm>
              <a:off x="16081072" y="2966932"/>
              <a:ext cx="1270239" cy="649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5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99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224</a:t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0519" y="3086100"/>
            <a:ext cx="5846963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7"/>
          <p:cNvSpPr txBox="1"/>
          <p:nvPr/>
        </p:nvSpPr>
        <p:spPr>
          <a:xfrm>
            <a:off x="1692963" y="6118653"/>
            <a:ext cx="14902073" cy="370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7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7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367" name="Google Shape;367;p27"/>
          <p:cNvSpPr txBox="1"/>
          <p:nvPr/>
        </p:nvSpPr>
        <p:spPr>
          <a:xfrm>
            <a:off x="6251786" y="7655446"/>
            <a:ext cx="5784428" cy="339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Comparative Advantage - ACDC Econ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8"/>
          <p:cNvGrpSpPr/>
          <p:nvPr/>
        </p:nvGrpSpPr>
        <p:grpSpPr>
          <a:xfrm>
            <a:off x="1692963" y="3933555"/>
            <a:ext cx="14902073" cy="2555620"/>
            <a:chOff x="0" y="180975"/>
            <a:chExt cx="19869431" cy="3407493"/>
          </a:xfrm>
        </p:grpSpPr>
        <p:sp>
          <p:nvSpPr>
            <p:cNvPr id="373" name="Google Shape;373;p28"/>
            <p:cNvSpPr txBox="1"/>
            <p:nvPr/>
          </p:nvSpPr>
          <p:spPr>
            <a:xfrm>
              <a:off x="0" y="180975"/>
              <a:ext cx="19869431" cy="2723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Limitations of Comparative and Absolute Advantage</a:t>
              </a:r>
              <a:endParaRPr/>
            </a:p>
          </p:txBody>
        </p:sp>
        <p:sp>
          <p:nvSpPr>
            <p:cNvPr id="374" name="Google Shape;374;p28"/>
            <p:cNvSpPr txBox="1"/>
            <p:nvPr/>
          </p:nvSpPr>
          <p:spPr>
            <a:xfrm>
              <a:off x="0" y="3100788"/>
              <a:ext cx="19869431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5" name="Google Shape;375;p28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5780" y="5590421"/>
            <a:ext cx="4942810" cy="43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9"/>
          <p:cNvSpPr txBox="1"/>
          <p:nvPr/>
        </p:nvSpPr>
        <p:spPr>
          <a:xfrm>
            <a:off x="1028700" y="640080"/>
            <a:ext cx="16349422" cy="729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Limitations of Comparative Advantage</a:t>
            </a:r>
            <a:endParaRPr/>
          </a:p>
        </p:txBody>
      </p:sp>
      <p:sp>
        <p:nvSpPr>
          <p:cNvPr id="382" name="Google Shape;382;p29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383" name="Google Shape;383;p29"/>
          <p:cNvSpPr txBox="1"/>
          <p:nvPr/>
        </p:nvSpPr>
        <p:spPr>
          <a:xfrm>
            <a:off x="896248" y="1837893"/>
            <a:ext cx="16481874" cy="3320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E63946"/>
                </a:solidFill>
                <a:latin typeface="Arial"/>
                <a:ea typeface="Arial"/>
                <a:cs typeface="Arial"/>
                <a:sym typeface="Arial"/>
              </a:rPr>
              <a:t>Problems or issues with comparative advantage:</a:t>
            </a:r>
            <a:endParaRPr/>
          </a:p>
          <a:p>
            <a:pPr indent="-302260" lvl="1" marL="604519" marR="0" rtl="0" algn="l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2 goods and 2 countries (simplified and unrealistic)</a:t>
            </a:r>
            <a:endParaRPr/>
          </a:p>
          <a:p>
            <a:pPr indent="-302260" lvl="1" marL="604519" marR="0" rtl="0" algn="l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Assumption of full employment</a:t>
            </a:r>
            <a:endParaRPr/>
          </a:p>
          <a:p>
            <a:pPr indent="-302260" lvl="1" marL="604519" marR="0" rtl="0" algn="l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Assumption of perfect information</a:t>
            </a:r>
            <a:endParaRPr/>
          </a:p>
          <a:p>
            <a:pPr indent="-302260" lvl="1" marL="604519" marR="0" rtl="0" algn="l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Assumption that technology is fixed</a:t>
            </a:r>
            <a:endParaRPr/>
          </a:p>
          <a:p>
            <a:pPr indent="-302260" lvl="1" marL="604519" marR="0" rtl="0" algn="l">
              <a:lnSpc>
                <a:spcPct val="156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calculation of the cost of transportation between countries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5624759"/>
            <a:ext cx="4114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903063" y="2472424"/>
            <a:ext cx="16481874" cy="1641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 Trade</a:t>
            </a:r>
            <a:endParaRPr/>
          </a:p>
          <a:p>
            <a:pPr indent="0" lvl="0" marL="0" marR="0" rtl="0" algn="ctr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barriers to trade between countries</a:t>
            </a:r>
            <a:endParaRPr/>
          </a:p>
        </p:txBody>
      </p:sp>
      <p:grpSp>
        <p:nvGrpSpPr>
          <p:cNvPr id="106" name="Google Shape;106;p3"/>
          <p:cNvGrpSpPr/>
          <p:nvPr/>
        </p:nvGrpSpPr>
        <p:grpSpPr>
          <a:xfrm>
            <a:off x="1028700" y="352950"/>
            <a:ext cx="16349422" cy="1480087"/>
            <a:chOff x="0" y="171450"/>
            <a:chExt cx="21799229" cy="1973449"/>
          </a:xfrm>
        </p:grpSpPr>
        <p:sp>
          <p:nvSpPr>
            <p:cNvPr id="107" name="Google Shape;107;p3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Definition</a:t>
              </a: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3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7DC9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8450" y="6311160"/>
            <a:ext cx="5477271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30"/>
          <p:cNvGrpSpPr/>
          <p:nvPr/>
        </p:nvGrpSpPr>
        <p:grpSpPr>
          <a:xfrm>
            <a:off x="1028700" y="2835184"/>
            <a:ext cx="16349422" cy="1993643"/>
            <a:chOff x="0" y="257175"/>
            <a:chExt cx="21799229" cy="2658190"/>
          </a:xfrm>
        </p:grpSpPr>
        <p:sp>
          <p:nvSpPr>
            <p:cNvPr id="390" name="Google Shape;390;p30"/>
            <p:cNvSpPr txBox="1"/>
            <p:nvPr/>
          </p:nvSpPr>
          <p:spPr>
            <a:xfrm>
              <a:off x="0" y="257175"/>
              <a:ext cx="21799229" cy="1973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Practice Question</a:t>
              </a:r>
              <a:endParaRPr/>
            </a:p>
          </p:txBody>
        </p:sp>
        <p:sp>
          <p:nvSpPr>
            <p:cNvPr id="391" name="Google Shape;391;p30"/>
            <p:cNvSpPr txBox="1"/>
            <p:nvPr/>
          </p:nvSpPr>
          <p:spPr>
            <a:xfrm>
              <a:off x="0" y="2427685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p30"/>
          <p:cNvSpPr txBox="1"/>
          <p:nvPr/>
        </p:nvSpPr>
        <p:spPr>
          <a:xfrm>
            <a:off x="-1863514" y="9970597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7DC9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0651" y="6973889"/>
            <a:ext cx="1771569" cy="30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4629" y="2778362"/>
            <a:ext cx="15738742" cy="1658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31"/>
          <p:cNvGrpSpPr/>
          <p:nvPr/>
        </p:nvGrpSpPr>
        <p:grpSpPr>
          <a:xfrm>
            <a:off x="5112250" y="398988"/>
            <a:ext cx="8063500" cy="1373724"/>
            <a:chOff x="0" y="152400"/>
            <a:chExt cx="10751333" cy="1831632"/>
          </a:xfrm>
        </p:grpSpPr>
        <p:sp>
          <p:nvSpPr>
            <p:cNvPr id="400" name="Google Shape;400;p31"/>
            <p:cNvSpPr txBox="1"/>
            <p:nvPr/>
          </p:nvSpPr>
          <p:spPr>
            <a:xfrm>
              <a:off x="0" y="152400"/>
              <a:ext cx="10751333" cy="1147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Paper 1</a:t>
              </a:r>
              <a:endParaRPr/>
            </a:p>
          </p:txBody>
        </p:sp>
        <p:sp>
          <p:nvSpPr>
            <p:cNvPr id="401" name="Google Shape;401;p31"/>
            <p:cNvSpPr txBox="1"/>
            <p:nvPr/>
          </p:nvSpPr>
          <p:spPr>
            <a:xfrm>
              <a:off x="0" y="1496352"/>
              <a:ext cx="10751333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2" name="Google Shape;402;p31"/>
          <p:cNvSpPr txBox="1"/>
          <p:nvPr/>
        </p:nvSpPr>
        <p:spPr>
          <a:xfrm>
            <a:off x="-1863514" y="9970597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7DC9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1057" y="2257360"/>
            <a:ext cx="15487063" cy="57722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" name="Google Shape;408;p32"/>
          <p:cNvGrpSpPr/>
          <p:nvPr/>
        </p:nvGrpSpPr>
        <p:grpSpPr>
          <a:xfrm>
            <a:off x="909878" y="773901"/>
            <a:ext cx="16349422" cy="1045112"/>
            <a:chOff x="0" y="95250"/>
            <a:chExt cx="21799229" cy="1393482"/>
          </a:xfrm>
        </p:grpSpPr>
        <p:sp>
          <p:nvSpPr>
            <p:cNvPr id="409" name="Google Shape;409;p32"/>
            <p:cNvSpPr txBox="1"/>
            <p:nvPr/>
          </p:nvSpPr>
          <p:spPr>
            <a:xfrm>
              <a:off x="0" y="95250"/>
              <a:ext cx="21799229" cy="709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999" u="none" cap="none" strike="noStrike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Mark Scheme</a:t>
              </a:r>
              <a:endParaRPr/>
            </a:p>
          </p:txBody>
        </p:sp>
        <p:sp>
          <p:nvSpPr>
            <p:cNvPr id="410" name="Google Shape;410;p32"/>
            <p:cNvSpPr txBox="1"/>
            <p:nvPr/>
          </p:nvSpPr>
          <p:spPr>
            <a:xfrm>
              <a:off x="0" y="1001052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1" name="Google Shape;411;p32"/>
          <p:cNvSpPr txBox="1"/>
          <p:nvPr/>
        </p:nvSpPr>
        <p:spPr>
          <a:xfrm>
            <a:off x="-1863514" y="9970597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A566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0232" y="5481919"/>
            <a:ext cx="1807535" cy="235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3"/>
          <p:cNvSpPr txBox="1"/>
          <p:nvPr/>
        </p:nvSpPr>
        <p:spPr>
          <a:xfrm>
            <a:off x="6008709" y="8484809"/>
            <a:ext cx="6270581" cy="10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04" u="none" cap="none" strike="noStrike">
                <a:solidFill>
                  <a:srgbClr val="FEE000"/>
                </a:solidFill>
                <a:latin typeface="Arial"/>
                <a:ea typeface="Arial"/>
                <a:cs typeface="Arial"/>
                <a:sym typeface="Arial"/>
              </a:rPr>
              <a:t>BANANAOMICS</a:t>
            </a:r>
            <a:endParaRPr/>
          </a:p>
        </p:txBody>
      </p:sp>
      <p:sp>
        <p:nvSpPr>
          <p:cNvPr id="418" name="Google Shape;418;p33"/>
          <p:cNvSpPr txBox="1"/>
          <p:nvPr/>
        </p:nvSpPr>
        <p:spPr>
          <a:xfrm>
            <a:off x="2459558" y="3405505"/>
            <a:ext cx="12890475" cy="2310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b="0" i="0" lang="en-US" sz="4299" u="sng" cap="none" strike="noStrike">
                <a:solidFill>
                  <a:srgbClr val="F8CF26"/>
                </a:solidFill>
                <a:latin typeface="Arial"/>
                <a:ea typeface="Arial"/>
                <a:cs typeface="Arial"/>
                <a:sym typeface="Arial"/>
              </a:rPr>
              <a:t>bananaomics.com</a:t>
            </a:r>
            <a:r>
              <a:rPr b="0" i="0" lang="en-US" sz="42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to purchase package deals with discount prices!</a:t>
            </a:r>
            <a:endParaRPr/>
          </a:p>
          <a:p>
            <a:pPr indent="0" lvl="0" marL="0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9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3"/>
          <p:cNvSpPr txBox="1"/>
          <p:nvPr/>
        </p:nvSpPr>
        <p:spPr>
          <a:xfrm>
            <a:off x="893808" y="1238250"/>
            <a:ext cx="16365492" cy="1127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Enjoying The Content?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5226" y="1890992"/>
            <a:ext cx="11167345" cy="8042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4"/>
          <p:cNvGrpSpPr/>
          <p:nvPr/>
        </p:nvGrpSpPr>
        <p:grpSpPr>
          <a:xfrm>
            <a:off x="1692963" y="611782"/>
            <a:ext cx="14902073" cy="1593595"/>
            <a:chOff x="0" y="180975"/>
            <a:chExt cx="19869431" cy="2124793"/>
          </a:xfrm>
        </p:grpSpPr>
        <p:sp>
          <p:nvSpPr>
            <p:cNvPr id="116" name="Google Shape;116;p4"/>
            <p:cNvSpPr txBox="1"/>
            <p:nvPr/>
          </p:nvSpPr>
          <p:spPr>
            <a:xfrm>
              <a:off x="0" y="180975"/>
              <a:ext cx="19869431" cy="1440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Free Trade Diagram</a:t>
              </a:r>
              <a:endParaRPr/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0" y="1818088"/>
              <a:ext cx="19869431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4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8406" y="1937495"/>
            <a:ext cx="9870131" cy="71085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5"/>
          <p:cNvGrpSpPr/>
          <p:nvPr/>
        </p:nvGrpSpPr>
        <p:grpSpPr>
          <a:xfrm>
            <a:off x="1692963" y="611782"/>
            <a:ext cx="14902073" cy="1593595"/>
            <a:chOff x="0" y="180975"/>
            <a:chExt cx="19869431" cy="2124793"/>
          </a:xfrm>
        </p:grpSpPr>
        <p:sp>
          <p:nvSpPr>
            <p:cNvPr id="125" name="Google Shape;125;p5"/>
            <p:cNvSpPr txBox="1"/>
            <p:nvPr/>
          </p:nvSpPr>
          <p:spPr>
            <a:xfrm>
              <a:off x="0" y="180975"/>
              <a:ext cx="19869431" cy="1440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Free Trade Diagram</a:t>
              </a:r>
              <a:endParaRPr/>
            </a:p>
          </p:txBody>
        </p:sp>
        <p:sp>
          <p:nvSpPr>
            <p:cNvPr id="126" name="Google Shape;126;p5"/>
            <p:cNvSpPr txBox="1"/>
            <p:nvPr/>
          </p:nvSpPr>
          <p:spPr>
            <a:xfrm>
              <a:off x="0" y="1818088"/>
              <a:ext cx="19869431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5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128" name="Google Shape;128;p5"/>
          <p:cNvSpPr txBox="1"/>
          <p:nvPr/>
        </p:nvSpPr>
        <p:spPr>
          <a:xfrm>
            <a:off x="9501725" y="2129177"/>
            <a:ext cx="8455146" cy="181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Before Trade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much did domestic firms make from selling cars?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much was the domestic consumer surplus? Domestic producer surplus?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9501725" y="5067300"/>
            <a:ext cx="8455146" cy="4096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After Trade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happened to price level?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quantity is being sold domestically? 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quantity is being imported?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much did domestic firms make from selling cars?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much did foreign firms make from selling cars?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happened to the domestic consumer and producer surplus? Is there more total surplus before or after trade?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8406" y="1937495"/>
            <a:ext cx="9870131" cy="71085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6"/>
          <p:cNvGrpSpPr/>
          <p:nvPr/>
        </p:nvGrpSpPr>
        <p:grpSpPr>
          <a:xfrm>
            <a:off x="1692963" y="611782"/>
            <a:ext cx="14902073" cy="1593595"/>
            <a:chOff x="0" y="180975"/>
            <a:chExt cx="19869431" cy="2124793"/>
          </a:xfrm>
        </p:grpSpPr>
        <p:sp>
          <p:nvSpPr>
            <p:cNvPr id="136" name="Google Shape;136;p6"/>
            <p:cNvSpPr txBox="1"/>
            <p:nvPr/>
          </p:nvSpPr>
          <p:spPr>
            <a:xfrm>
              <a:off x="0" y="180975"/>
              <a:ext cx="19869431" cy="1440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Free Trade Diagram</a:t>
              </a:r>
              <a:endParaRPr/>
            </a:p>
          </p:txBody>
        </p:sp>
        <p:sp>
          <p:nvSpPr>
            <p:cNvPr id="137" name="Google Shape;137;p6"/>
            <p:cNvSpPr txBox="1"/>
            <p:nvPr/>
          </p:nvSpPr>
          <p:spPr>
            <a:xfrm>
              <a:off x="0" y="1818088"/>
              <a:ext cx="19869431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6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9501725" y="1996725"/>
            <a:ext cx="8455146" cy="2572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Before Trade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quantity is being sold domestically?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E43434"/>
                </a:solidFill>
                <a:latin typeface="Arial"/>
                <a:ea typeface="Arial"/>
                <a:cs typeface="Arial"/>
                <a:sym typeface="Arial"/>
              </a:rPr>
              <a:t>4 (millions)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much did domestic firms make from selling cars? 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E43434"/>
                </a:solidFill>
                <a:latin typeface="Arial"/>
                <a:ea typeface="Arial"/>
                <a:cs typeface="Arial"/>
                <a:sym typeface="Arial"/>
              </a:rPr>
              <a:t>160,000 (millions)</a:t>
            </a:r>
            <a:endParaRPr/>
          </a:p>
          <a:p>
            <a:pPr indent="0" lvl="0" marL="0" marR="0" rtl="0" algn="l">
              <a:lnSpc>
                <a:spcPct val="164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E434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9501725" y="2463350"/>
            <a:ext cx="8455200" cy="6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After Trade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happened to price level?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E43434"/>
                </a:solidFill>
                <a:latin typeface="Arial"/>
                <a:ea typeface="Arial"/>
                <a:cs typeface="Arial"/>
                <a:sym typeface="Arial"/>
              </a:rPr>
              <a:t>Decreased to 30 (thousands)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quantity is being sold domestically? 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E43434"/>
                </a:solidFill>
                <a:latin typeface="Arial"/>
                <a:ea typeface="Arial"/>
                <a:cs typeface="Arial"/>
                <a:sym typeface="Arial"/>
              </a:rPr>
              <a:t>3 (millions)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quantity is being imported?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E43434"/>
                </a:solidFill>
                <a:latin typeface="Arial"/>
                <a:ea typeface="Arial"/>
                <a:cs typeface="Arial"/>
                <a:sym typeface="Arial"/>
              </a:rPr>
              <a:t>2 (millions)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much did domestic firms make from selling cars?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E43434"/>
                </a:solidFill>
                <a:latin typeface="Arial"/>
                <a:ea typeface="Arial"/>
                <a:cs typeface="Arial"/>
                <a:sym typeface="Arial"/>
              </a:rPr>
              <a:t>90 (millions)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much did foreign firms make from selling cars?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E43434"/>
                </a:solidFill>
                <a:latin typeface="Arial"/>
                <a:ea typeface="Arial"/>
                <a:cs typeface="Arial"/>
                <a:sym typeface="Arial"/>
              </a:rPr>
              <a:t>60 (millions)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E4343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happened to the domestic consumer and producer surplus? Is there more total surplus before or after trade?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7000249"/>
            <a:ext cx="7315200" cy="26883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7"/>
          <p:cNvGrpSpPr/>
          <p:nvPr/>
        </p:nvGrpSpPr>
        <p:grpSpPr>
          <a:xfrm>
            <a:off x="1692963" y="3928911"/>
            <a:ext cx="14902073" cy="1593595"/>
            <a:chOff x="0" y="180975"/>
            <a:chExt cx="19869431" cy="2124793"/>
          </a:xfrm>
        </p:grpSpPr>
        <p:sp>
          <p:nvSpPr>
            <p:cNvPr id="147" name="Google Shape;147;p7"/>
            <p:cNvSpPr txBox="1"/>
            <p:nvPr/>
          </p:nvSpPr>
          <p:spPr>
            <a:xfrm>
              <a:off x="0" y="180975"/>
              <a:ext cx="19869431" cy="1440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Benefits of International Trade</a:t>
              </a:r>
              <a:endParaRPr/>
            </a:p>
          </p:txBody>
        </p:sp>
        <p:sp>
          <p:nvSpPr>
            <p:cNvPr id="148" name="Google Shape;148;p7"/>
            <p:cNvSpPr txBox="1"/>
            <p:nvPr/>
          </p:nvSpPr>
          <p:spPr>
            <a:xfrm>
              <a:off x="0" y="1818088"/>
              <a:ext cx="19869431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7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1028700" y="1714120"/>
            <a:ext cx="9837211" cy="7544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Increased competition</a:t>
            </a:r>
            <a:endParaRPr/>
          </a:p>
          <a:p>
            <a:pPr indent="0" lvl="0" marL="0" marR="0" rtl="0" algn="l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Lower prices</a:t>
            </a:r>
            <a:endParaRPr/>
          </a:p>
          <a:p>
            <a:pPr indent="0" lvl="0" marL="0" marR="0" rtl="0" algn="l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Greater choice</a:t>
            </a:r>
            <a:endParaRPr/>
          </a:p>
          <a:p>
            <a:pPr indent="0" lvl="0" marL="0" marR="0" rtl="0" algn="l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Acquisition of resources</a:t>
            </a:r>
            <a:endParaRPr/>
          </a:p>
          <a:p>
            <a:pPr indent="0" lvl="0" marL="0" marR="0" rtl="0" algn="l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More foreign exchange earnings</a:t>
            </a:r>
            <a:endParaRPr/>
          </a:p>
          <a:p>
            <a:pPr indent="0" lvl="0" marL="0" marR="0" rtl="0" algn="l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Access to larger markets</a:t>
            </a:r>
            <a:endParaRPr/>
          </a:p>
          <a:p>
            <a:pPr indent="0" lvl="0" marL="0" marR="0" rtl="0" algn="l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Economies of scale</a:t>
            </a:r>
            <a:endParaRPr/>
          </a:p>
          <a:p>
            <a:pPr indent="0" lvl="0" marL="0" marR="0" rtl="0" algn="l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More efficient resource allocation</a:t>
            </a:r>
            <a:endParaRPr/>
          </a:p>
          <a:p>
            <a:pPr indent="0" lvl="0" marL="0" marR="0" rtl="0" algn="l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More efficient production</a:t>
            </a:r>
            <a:endParaRPr/>
          </a:p>
          <a:p>
            <a:pPr indent="0" lvl="0" marL="0" marR="0" rtl="0" algn="l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5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3206" y="3086100"/>
            <a:ext cx="4427555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8"/>
          <p:cNvGrpSpPr/>
          <p:nvPr/>
        </p:nvGrpSpPr>
        <p:grpSpPr>
          <a:xfrm>
            <a:off x="1028700" y="352950"/>
            <a:ext cx="16349422" cy="1480087"/>
            <a:chOff x="0" y="171450"/>
            <a:chExt cx="21799229" cy="1973449"/>
          </a:xfrm>
        </p:grpSpPr>
        <p:sp>
          <p:nvSpPr>
            <p:cNvPr id="157" name="Google Shape;157;p8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Benefits to International Trade</a:t>
              </a:r>
              <a:endParaRPr/>
            </a:p>
          </p:txBody>
        </p:sp>
        <p:sp>
          <p:nvSpPr>
            <p:cNvPr id="158" name="Google Shape;158;p8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8"/>
          <p:cNvSpPr txBox="1"/>
          <p:nvPr/>
        </p:nvSpPr>
        <p:spPr>
          <a:xfrm>
            <a:off x="-1863514" y="10088880"/>
            <a:ext cx="5784428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9655" y="5233035"/>
            <a:ext cx="6708689" cy="496443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9"/>
          <p:cNvSpPr txBox="1"/>
          <p:nvPr/>
        </p:nvSpPr>
        <p:spPr>
          <a:xfrm>
            <a:off x="903063" y="1986768"/>
            <a:ext cx="16481874" cy="1641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trade allows for firms in other countries to compete with one another, leading to increased competition and higher quality.</a:t>
            </a:r>
            <a:endParaRPr/>
          </a:p>
        </p:txBody>
      </p:sp>
      <p:grpSp>
        <p:nvGrpSpPr>
          <p:cNvPr id="166" name="Google Shape;166;p9"/>
          <p:cNvGrpSpPr/>
          <p:nvPr/>
        </p:nvGrpSpPr>
        <p:grpSpPr>
          <a:xfrm>
            <a:off x="1028700" y="352950"/>
            <a:ext cx="16349422" cy="1480087"/>
            <a:chOff x="0" y="171450"/>
            <a:chExt cx="21799229" cy="1973449"/>
          </a:xfrm>
        </p:grpSpPr>
        <p:sp>
          <p:nvSpPr>
            <p:cNvPr id="167" name="Google Shape;167;p9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Increased Competition</a:t>
              </a:r>
              <a:endParaRPr/>
            </a:p>
          </p:txBody>
        </p:sp>
        <p:sp>
          <p:nvSpPr>
            <p:cNvPr id="168" name="Google Shape;168;p9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9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